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K" userId="1b7be3d3ae296f6c" providerId="LiveId" clId="{3F1EC6EF-3852-4D16-A7DA-F915D5D9D6D4}"/>
    <pc:docChg chg="modSld">
      <pc:chgData name="A K" userId="1b7be3d3ae296f6c" providerId="LiveId" clId="{3F1EC6EF-3852-4D16-A7DA-F915D5D9D6D4}" dt="2021-10-20T23:47:55.685" v="209" actId="20577"/>
      <pc:docMkLst>
        <pc:docMk/>
      </pc:docMkLst>
      <pc:sldChg chg="modSp mod">
        <pc:chgData name="A K" userId="1b7be3d3ae296f6c" providerId="LiveId" clId="{3F1EC6EF-3852-4D16-A7DA-F915D5D9D6D4}" dt="2021-10-20T23:29:28.972" v="1" actId="20577"/>
        <pc:sldMkLst>
          <pc:docMk/>
          <pc:sldMk cId="418680640" sldId="256"/>
        </pc:sldMkLst>
        <pc:spChg chg="mod">
          <ac:chgData name="A K" userId="1b7be3d3ae296f6c" providerId="LiveId" clId="{3F1EC6EF-3852-4D16-A7DA-F915D5D9D6D4}" dt="2021-10-20T23:29:28.972" v="1" actId="20577"/>
          <ac:spMkLst>
            <pc:docMk/>
            <pc:sldMk cId="418680640" sldId="256"/>
            <ac:spMk id="3" creationId="{E433B9EB-283F-4477-A624-32CE18D73D4F}"/>
          </ac:spMkLst>
        </pc:spChg>
      </pc:sldChg>
      <pc:sldChg chg="modSp mod">
        <pc:chgData name="A K" userId="1b7be3d3ae296f6c" providerId="LiveId" clId="{3F1EC6EF-3852-4D16-A7DA-F915D5D9D6D4}" dt="2021-10-20T23:36:12.845" v="149" actId="20577"/>
        <pc:sldMkLst>
          <pc:docMk/>
          <pc:sldMk cId="3254291543" sldId="259"/>
        </pc:sldMkLst>
        <pc:spChg chg="mod">
          <ac:chgData name="A K" userId="1b7be3d3ae296f6c" providerId="LiveId" clId="{3F1EC6EF-3852-4D16-A7DA-F915D5D9D6D4}" dt="2021-10-20T23:36:12.845" v="149" actId="20577"/>
          <ac:spMkLst>
            <pc:docMk/>
            <pc:sldMk cId="3254291543" sldId="259"/>
            <ac:spMk id="3" creationId="{B6D3B552-45FD-4A8C-8656-BBAA996E0E64}"/>
          </ac:spMkLst>
        </pc:spChg>
      </pc:sldChg>
      <pc:sldChg chg="modSp mod">
        <pc:chgData name="A K" userId="1b7be3d3ae296f6c" providerId="LiveId" clId="{3F1EC6EF-3852-4D16-A7DA-F915D5D9D6D4}" dt="2021-10-20T23:39:42.054" v="175" actId="20577"/>
        <pc:sldMkLst>
          <pc:docMk/>
          <pc:sldMk cId="271952705" sldId="260"/>
        </pc:sldMkLst>
        <pc:spChg chg="mod">
          <ac:chgData name="A K" userId="1b7be3d3ae296f6c" providerId="LiveId" clId="{3F1EC6EF-3852-4D16-A7DA-F915D5D9D6D4}" dt="2021-10-20T23:39:42.054" v="175" actId="20577"/>
          <ac:spMkLst>
            <pc:docMk/>
            <pc:sldMk cId="271952705" sldId="260"/>
            <ac:spMk id="2" creationId="{CA02BBD9-6E1B-482F-9E57-AEF2A2C2BD83}"/>
          </ac:spMkLst>
        </pc:spChg>
      </pc:sldChg>
      <pc:sldChg chg="modSp mod">
        <pc:chgData name="A K" userId="1b7be3d3ae296f6c" providerId="LiveId" clId="{3F1EC6EF-3852-4D16-A7DA-F915D5D9D6D4}" dt="2021-10-20T23:41:19.169" v="180" actId="20577"/>
        <pc:sldMkLst>
          <pc:docMk/>
          <pc:sldMk cId="2864920458" sldId="261"/>
        </pc:sldMkLst>
        <pc:spChg chg="mod">
          <ac:chgData name="A K" userId="1b7be3d3ae296f6c" providerId="LiveId" clId="{3F1EC6EF-3852-4D16-A7DA-F915D5D9D6D4}" dt="2021-10-20T23:41:19.169" v="180" actId="20577"/>
          <ac:spMkLst>
            <pc:docMk/>
            <pc:sldMk cId="2864920458" sldId="261"/>
            <ac:spMk id="2" creationId="{CA02BBD9-6E1B-482F-9E57-AEF2A2C2BD83}"/>
          </ac:spMkLst>
        </pc:spChg>
      </pc:sldChg>
      <pc:sldChg chg="modSp mod">
        <pc:chgData name="A K" userId="1b7be3d3ae296f6c" providerId="LiveId" clId="{3F1EC6EF-3852-4D16-A7DA-F915D5D9D6D4}" dt="2021-10-20T23:42:48.587" v="195" actId="20577"/>
        <pc:sldMkLst>
          <pc:docMk/>
          <pc:sldMk cId="2501255440" sldId="262"/>
        </pc:sldMkLst>
        <pc:spChg chg="mod">
          <ac:chgData name="A K" userId="1b7be3d3ae296f6c" providerId="LiveId" clId="{3F1EC6EF-3852-4D16-A7DA-F915D5D9D6D4}" dt="2021-10-20T23:42:48.587" v="195" actId="20577"/>
          <ac:spMkLst>
            <pc:docMk/>
            <pc:sldMk cId="2501255440" sldId="262"/>
            <ac:spMk id="2" creationId="{CA02BBD9-6E1B-482F-9E57-AEF2A2C2BD83}"/>
          </ac:spMkLst>
        </pc:spChg>
      </pc:sldChg>
      <pc:sldChg chg="modSp mod">
        <pc:chgData name="A K" userId="1b7be3d3ae296f6c" providerId="LiveId" clId="{3F1EC6EF-3852-4D16-A7DA-F915D5D9D6D4}" dt="2021-10-20T23:43:47.062" v="200" actId="20577"/>
        <pc:sldMkLst>
          <pc:docMk/>
          <pc:sldMk cId="3922721956" sldId="263"/>
        </pc:sldMkLst>
        <pc:graphicFrameChg chg="modGraphic">
          <ac:chgData name="A K" userId="1b7be3d3ae296f6c" providerId="LiveId" clId="{3F1EC6EF-3852-4D16-A7DA-F915D5D9D6D4}" dt="2021-10-20T23:43:47.062" v="200" actId="20577"/>
          <ac:graphicFrameMkLst>
            <pc:docMk/>
            <pc:sldMk cId="3922721956" sldId="263"/>
            <ac:graphicFrameMk id="5" creationId="{3E3D7574-8F40-4150-9961-03B8F945DBD8}"/>
          </ac:graphicFrameMkLst>
        </pc:graphicFrameChg>
      </pc:sldChg>
      <pc:sldChg chg="modSp mod">
        <pc:chgData name="A K" userId="1b7be3d3ae296f6c" providerId="LiveId" clId="{3F1EC6EF-3852-4D16-A7DA-F915D5D9D6D4}" dt="2021-10-20T23:44:24.193" v="205" actId="20577"/>
        <pc:sldMkLst>
          <pc:docMk/>
          <pc:sldMk cId="299807048" sldId="264"/>
        </pc:sldMkLst>
        <pc:graphicFrameChg chg="modGraphic">
          <ac:chgData name="A K" userId="1b7be3d3ae296f6c" providerId="LiveId" clId="{3F1EC6EF-3852-4D16-A7DA-F915D5D9D6D4}" dt="2021-10-20T23:44:24.193" v="205" actId="20577"/>
          <ac:graphicFrameMkLst>
            <pc:docMk/>
            <pc:sldMk cId="299807048" sldId="264"/>
            <ac:graphicFrameMk id="5" creationId="{3E3D7574-8F40-4150-9961-03B8F945DBD8}"/>
          </ac:graphicFrameMkLst>
        </pc:graphicFrameChg>
      </pc:sldChg>
      <pc:sldChg chg="modSp mod">
        <pc:chgData name="A K" userId="1b7be3d3ae296f6c" providerId="LiveId" clId="{3F1EC6EF-3852-4D16-A7DA-F915D5D9D6D4}" dt="2021-10-20T23:47:55.685" v="209" actId="20577"/>
        <pc:sldMkLst>
          <pc:docMk/>
          <pc:sldMk cId="3196833534" sldId="273"/>
        </pc:sldMkLst>
        <pc:spChg chg="mod">
          <ac:chgData name="A K" userId="1b7be3d3ae296f6c" providerId="LiveId" clId="{3F1EC6EF-3852-4D16-A7DA-F915D5D9D6D4}" dt="2021-10-20T23:47:55.685" v="209" actId="20577"/>
          <ac:spMkLst>
            <pc:docMk/>
            <pc:sldMk cId="3196833534" sldId="273"/>
            <ac:spMk id="3" creationId="{772BF265-7239-431E-BBF9-E9169898F901}"/>
          </ac:spMkLst>
        </pc:spChg>
        <pc:spChg chg="mod">
          <ac:chgData name="A K" userId="1b7be3d3ae296f6c" providerId="LiveId" clId="{3F1EC6EF-3852-4D16-A7DA-F915D5D9D6D4}" dt="2021-10-20T23:47:34.419" v="208" actId="6549"/>
          <ac:spMkLst>
            <pc:docMk/>
            <pc:sldMk cId="3196833534" sldId="273"/>
            <ac:spMk id="4" creationId="{CACFF1CE-B266-4398-AE5A-0F858C8CAD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tx2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139B90-35E0-4F25-A6B6-0540AC0E7B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ORYANTASYON PROGRAMIMIZA HOŞ GELDİNİZ.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33B9EB-283F-4477-A624-32CE18D73D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2021-22 AKADEMİK YILI</a:t>
            </a:r>
          </a:p>
          <a:p>
            <a:r>
              <a:rPr lang="tr-TR" b="1" dirty="0"/>
              <a:t>GÜMÜŞHANE ÜNİVERSİTESİ İLAHİYAT FAKÜLTESİ</a:t>
            </a:r>
          </a:p>
          <a:p>
            <a:r>
              <a:rPr lang="tr-TR" b="1" dirty="0"/>
              <a:t>HAZIRLIK SINIFI</a:t>
            </a:r>
          </a:p>
        </p:txBody>
      </p:sp>
    </p:spTree>
    <p:extLst>
      <p:ext uri="{BB962C8B-B14F-4D97-AF65-F5344CB8AC3E}">
        <p14:creationId xmlns:p14="http://schemas.microsoft.com/office/powerpoint/2010/main" val="41868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2326342"/>
            <a:ext cx="9226855" cy="2286000"/>
          </a:xfrm>
        </p:spPr>
        <p:txBody>
          <a:bodyPr>
            <a:normAutofit/>
          </a:bodyPr>
          <a:lstStyle/>
          <a:p>
            <a:r>
              <a:rPr lang="tr-TR" sz="2800" b="1" dirty="0"/>
              <a:t>ÜNİVERSİTEYE GİRİŞ SINAVINDA ÇOK YORULDUM, BU SENE KİMSE BENİ ÇALIŞTIRAMAZ!</a:t>
            </a:r>
          </a:p>
          <a:p>
            <a:r>
              <a:rPr lang="tr-TR" sz="2800" b="1" dirty="0"/>
              <a:t>(BU ŞEKİLDE DÜŞÜNENLER BİR YIL KAYBEDEBİLİRLER.)</a:t>
            </a:r>
          </a:p>
        </p:txBody>
      </p:sp>
    </p:spTree>
    <p:extLst>
      <p:ext uri="{BB962C8B-B14F-4D97-AF65-F5344CB8AC3E}">
        <p14:creationId xmlns:p14="http://schemas.microsoft.com/office/powerpoint/2010/main" val="5241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2326341"/>
            <a:ext cx="9885177" cy="2299447"/>
          </a:xfrm>
        </p:spPr>
        <p:txBody>
          <a:bodyPr>
            <a:normAutofit lnSpcReduction="10000"/>
          </a:bodyPr>
          <a:lstStyle/>
          <a:p>
            <a:r>
              <a:rPr lang="tr-TR" sz="2800" b="1" dirty="0"/>
              <a:t>İMAM-HATİP ÇIKIŞLIYIM. BEN BUNLARI ZATEN BİLİYORUM. 60’I NASIL OLSA ALIRIM.</a:t>
            </a:r>
          </a:p>
          <a:p>
            <a:r>
              <a:rPr lang="tr-TR" sz="2800" b="1" dirty="0"/>
              <a:t>(HAZIRLIK SINIFINI GEÇEMEYEN ÖĞRENCİLERİMİZİN ÇOĞUNLUĞU BU ŞEKİLDE DÜŞÜNEN İMAM-HATİP ÇIKIŞLIDIR.)</a:t>
            </a:r>
          </a:p>
        </p:txBody>
      </p:sp>
    </p:spTree>
    <p:extLst>
      <p:ext uri="{BB962C8B-B14F-4D97-AF65-F5344CB8AC3E}">
        <p14:creationId xmlns:p14="http://schemas.microsoft.com/office/powerpoint/2010/main" val="1390538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8" y="2326341"/>
            <a:ext cx="9723812" cy="2581835"/>
          </a:xfrm>
        </p:spPr>
        <p:txBody>
          <a:bodyPr>
            <a:normAutofit/>
          </a:bodyPr>
          <a:lstStyle/>
          <a:p>
            <a:r>
              <a:rPr lang="tr-TR" sz="2800" b="1" dirty="0"/>
              <a:t>İMAM HATİP ÇIKIŞLI OLMADIĞIMDAN BAŞARAMADIM.</a:t>
            </a:r>
          </a:p>
          <a:p>
            <a:r>
              <a:rPr lang="tr-TR" sz="2800" b="1" dirty="0"/>
              <a:t>(BU DURUMDA OLUP BAŞARILI OLAN ÇOK SAYIDA ÖĞRENCİMİZ BULUNMAKTADIR. ONLARDAN BAZILARI YİNE BİZİM ÜNİVERSİTEMİZDE YÜKSEK LİSANS YAPMAKTADIR.)</a:t>
            </a:r>
          </a:p>
        </p:txBody>
      </p:sp>
    </p:spTree>
    <p:extLst>
      <p:ext uri="{BB962C8B-B14F-4D97-AF65-F5344CB8AC3E}">
        <p14:creationId xmlns:p14="http://schemas.microsoft.com/office/powerpoint/2010/main" val="1591226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8" y="2326342"/>
            <a:ext cx="8534400" cy="2339788"/>
          </a:xfrm>
        </p:spPr>
        <p:txBody>
          <a:bodyPr>
            <a:normAutofit/>
          </a:bodyPr>
          <a:lstStyle/>
          <a:p>
            <a:r>
              <a:rPr lang="tr-TR" sz="2800" b="1" dirty="0"/>
              <a:t>GENEL ORTALAMAM 60 OLSUN YETER, FAZLASINI İSTEMİYORUM.</a:t>
            </a:r>
          </a:p>
          <a:p>
            <a:r>
              <a:rPr lang="tr-TR" sz="2800" b="1" dirty="0"/>
              <a:t>(DAHA YÜKSEĞİNİ HEDEFLEYİN, BAŞARINIZ GARANTİ OLSUN.)</a:t>
            </a:r>
          </a:p>
        </p:txBody>
      </p:sp>
    </p:spTree>
    <p:extLst>
      <p:ext uri="{BB962C8B-B14F-4D97-AF65-F5344CB8AC3E}">
        <p14:creationId xmlns:p14="http://schemas.microsoft.com/office/powerpoint/2010/main" val="995757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8" y="2326341"/>
            <a:ext cx="8534400" cy="2474259"/>
          </a:xfrm>
        </p:spPr>
        <p:txBody>
          <a:bodyPr>
            <a:normAutofit/>
          </a:bodyPr>
          <a:lstStyle/>
          <a:p>
            <a:r>
              <a:rPr lang="tr-TR" sz="2800" b="1" dirty="0"/>
              <a:t>ÇOK ÇALIŞTIM, OLMADI.</a:t>
            </a:r>
          </a:p>
          <a:p>
            <a:r>
              <a:rPr lang="tr-TR" sz="2800" b="1" dirty="0"/>
              <a:t>(BİRİNCİ VİZE SINAVINDAN SONRA ÇALIŞMA YÖNTEMLERİNİ KONTROL ET, NEREDE HATA YAPTIĞINI BULMAYA ÇALIŞ.)</a:t>
            </a:r>
          </a:p>
        </p:txBody>
      </p:sp>
    </p:spTree>
    <p:extLst>
      <p:ext uri="{BB962C8B-B14F-4D97-AF65-F5344CB8AC3E}">
        <p14:creationId xmlns:p14="http://schemas.microsoft.com/office/powerpoint/2010/main" val="3262858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Geçen yıllardan öğrendiklerimiz: başarısızlık mazeretleri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8" y="2326341"/>
            <a:ext cx="8534400" cy="3615267"/>
          </a:xfrm>
        </p:spPr>
        <p:txBody>
          <a:bodyPr>
            <a:normAutofit/>
          </a:bodyPr>
          <a:lstStyle/>
          <a:p>
            <a:r>
              <a:rPr lang="tr-TR" sz="2800" b="1" dirty="0"/>
              <a:t>FİLAN HOCADAN HİÇBİR ŞEY ANLAMIYORUM.</a:t>
            </a:r>
          </a:p>
          <a:p>
            <a:r>
              <a:rPr lang="tr-TR" sz="2800" b="1" dirty="0"/>
              <a:t>(ANLAMADIKLARINI SOR, ÖĞRENMEK İÇİN ÇABA GÖSTER.</a:t>
            </a:r>
          </a:p>
        </p:txBody>
      </p:sp>
    </p:spTree>
    <p:extLst>
      <p:ext uri="{BB962C8B-B14F-4D97-AF65-F5344CB8AC3E}">
        <p14:creationId xmlns:p14="http://schemas.microsoft.com/office/powerpoint/2010/main" val="280114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BAŞARININ ANAHTARI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1438835"/>
            <a:ext cx="10315483" cy="4502773"/>
          </a:xfrm>
        </p:spPr>
        <p:txBody>
          <a:bodyPr>
            <a:normAutofit fontScale="92500"/>
          </a:bodyPr>
          <a:lstStyle/>
          <a:p>
            <a:r>
              <a:rPr lang="tr-TR" sz="2800" b="1" dirty="0"/>
              <a:t>DERSE KATIL. SUS-PUS OTURMA.</a:t>
            </a:r>
          </a:p>
          <a:p>
            <a:r>
              <a:rPr lang="tr-TR" sz="2800" b="1" dirty="0"/>
              <a:t>ÇEKİNGENLİĞİNİ BİR AN ÖNCE KIRMAYA ÇALIŞ. </a:t>
            </a:r>
          </a:p>
          <a:p>
            <a:r>
              <a:rPr lang="tr-TR" sz="2800" b="1" dirty="0"/>
              <a:t>YANLIŞ CEVAP VERDİĞİNDE HERKESLE BİRLİKTE SEN DE GÜL.</a:t>
            </a:r>
          </a:p>
          <a:p>
            <a:r>
              <a:rPr lang="tr-TR" sz="2800" b="1" dirty="0"/>
              <a:t>ALIŞTIRMALARIN TÜMÜNÜ DERSTEN ÖNCE ÇÖZMEYE ÇALIŞ. DERSTE CEVAPLARINI KONTROL ET. DOĞRU CEVAPLARI MUTLAKA KAYDET. SINAV SORULARI BU ALIŞTIRMALARDAN ÇIKACAK.</a:t>
            </a:r>
          </a:p>
          <a:p>
            <a:r>
              <a:rPr lang="tr-TR" sz="2800" b="1" dirty="0"/>
              <a:t>ANLAMADIKLARINI DERSTE SOR. ÇIKIŞA BIRAKMA.</a:t>
            </a:r>
          </a:p>
          <a:p>
            <a:r>
              <a:rPr lang="tr-TR" sz="2800" b="1" dirty="0">
                <a:solidFill>
                  <a:schemeClr val="tx1"/>
                </a:solidFill>
              </a:rPr>
              <a:t>DERSLERDEN KOPMA, SONRA TOPARLAYAMAZSIN.</a:t>
            </a:r>
          </a:p>
        </p:txBody>
      </p:sp>
    </p:spTree>
    <p:extLst>
      <p:ext uri="{BB962C8B-B14F-4D97-AF65-F5344CB8AC3E}">
        <p14:creationId xmlns:p14="http://schemas.microsoft.com/office/powerpoint/2010/main" val="3574177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7" y="264956"/>
            <a:ext cx="10113777" cy="1507067"/>
          </a:xfrm>
        </p:spPr>
        <p:txBody>
          <a:bodyPr/>
          <a:lstStyle/>
          <a:p>
            <a:r>
              <a:rPr lang="tr-TR" b="1" dirty="0"/>
              <a:t>Hakkını ara, hakkından fazlasını isteme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1438835"/>
            <a:ext cx="10315483" cy="4502773"/>
          </a:xfrm>
        </p:spPr>
        <p:txBody>
          <a:bodyPr>
            <a:normAutofit/>
          </a:bodyPr>
          <a:lstStyle/>
          <a:p>
            <a:r>
              <a:rPr lang="tr-TR" sz="2800" b="1" dirty="0"/>
              <a:t>BAZI ŞEYLER YANLIŞ GİTTİĞİNDE DANIŞMANINA SOR.</a:t>
            </a:r>
          </a:p>
          <a:p>
            <a:r>
              <a:rPr lang="tr-TR" sz="2800" b="1" dirty="0"/>
              <a:t>ÇÖZÜM BULAMADIĞINDA FAKÜLTEMİZ BÖLÜM SEKRETERLİĞİNE (ÖĞRENCİ İŞLERİNE) DİLEKÇE VEREREK DEKANLIĞA BİLDİR.</a:t>
            </a:r>
          </a:p>
          <a:p>
            <a:r>
              <a:rPr lang="tr-TR" sz="2800" b="1" dirty="0"/>
              <a:t>SINAV SONUCUN BEKLEDİĞİNİN ALTINDA GELMİŞSE VE YAPTIĞINDAN EMİNSEN, SINAV SONUÇLARININ İLANINDAN SONRA 7 GÜN İÇİNDE BÖLÜM SEKRETERLİĞİNE İTİRAZ DİLEKÇESİ VER.</a:t>
            </a:r>
          </a:p>
          <a:p>
            <a:r>
              <a:rPr lang="tr-TR" sz="2800" b="1" dirty="0">
                <a:solidFill>
                  <a:schemeClr val="tx1"/>
                </a:solidFill>
              </a:rPr>
              <a:t>ASLA NOT DİLENME. BU SANA YAKIŞMAZ.</a:t>
            </a:r>
          </a:p>
        </p:txBody>
      </p:sp>
    </p:spTree>
    <p:extLst>
      <p:ext uri="{BB962C8B-B14F-4D97-AF65-F5344CB8AC3E}">
        <p14:creationId xmlns:p14="http://schemas.microsoft.com/office/powerpoint/2010/main" val="43106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67670C-F074-44A9-B199-21578504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0846" y="3547533"/>
            <a:ext cx="7147765" cy="1507067"/>
          </a:xfrm>
        </p:spPr>
        <p:txBody>
          <a:bodyPr>
            <a:normAutofit/>
          </a:bodyPr>
          <a:lstStyle/>
          <a:p>
            <a:r>
              <a:rPr lang="tr-TR" b="1" dirty="0"/>
              <a:t>BAŞARILAR DİLERİM.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2BF265-7239-431E-BBF9-E9169898F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ÖĞRENEREK VE DONANIM KAZANARAK GEÇİRECEĞİNİZ VERİMLİ BİR YIL GEÇİRMENİZ DİLEĞİMLE,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ACFF1CE-B266-4398-AE5A-0F858C8CAD51}"/>
              </a:ext>
            </a:extLst>
          </p:cNvPr>
          <p:cNvSpPr txBox="1"/>
          <p:nvPr/>
        </p:nvSpPr>
        <p:spPr>
          <a:xfrm>
            <a:off x="5190564" y="4908177"/>
            <a:ext cx="59301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/>
              <a:t>Prof. Dr. Ali KUZUDİŞLİ</a:t>
            </a:r>
          </a:p>
          <a:p>
            <a:pPr algn="ctr"/>
            <a:r>
              <a:rPr lang="tr-TR" sz="2400" b="1" dirty="0"/>
              <a:t>Dekan</a:t>
            </a:r>
          </a:p>
        </p:txBody>
      </p:sp>
    </p:spTree>
    <p:extLst>
      <p:ext uri="{BB962C8B-B14F-4D97-AF65-F5344CB8AC3E}">
        <p14:creationId xmlns:p14="http://schemas.microsoft.com/office/powerpoint/2010/main" val="319683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2F306A-EACD-45DC-B0AD-B4BE32590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359" y="4923367"/>
            <a:ext cx="5556822" cy="1507067"/>
          </a:xfrm>
        </p:spPr>
        <p:txBody>
          <a:bodyPr>
            <a:normAutofit/>
          </a:bodyPr>
          <a:lstStyle/>
          <a:p>
            <a:r>
              <a:rPr lang="tr-TR" b="1" dirty="0"/>
              <a:t>SİZLERİ FAKÜLTEMİZDE GÖRMEKTEN MUTLUYUZ.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FAED95C-57A9-4B1B-BCCD-C30862465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6" y="0"/>
            <a:ext cx="4070923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 6" descr="Dolgusuz Sırıtan Yüz">
            <a:extLst>
              <a:ext uri="{FF2B5EF4-FFF2-40B4-BE49-F238E27FC236}">
                <a16:creationId xmlns:a16="http://schemas.microsoft.com/office/drawing/2014/main" id="{C9C6B5DA-4417-4ADC-889D-6B5BBB93F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885" y="489453"/>
            <a:ext cx="1854060" cy="1854060"/>
          </a:xfrm>
          <a:prstGeom prst="rect">
            <a:avLst/>
          </a:prstGeom>
        </p:spPr>
      </p:pic>
      <p:pic>
        <p:nvPicPr>
          <p:cNvPr id="5" name="Grafik 4" descr="Dolgusuz Sırıtan Yüz">
            <a:extLst>
              <a:ext uri="{FF2B5EF4-FFF2-40B4-BE49-F238E27FC236}">
                <a16:creationId xmlns:a16="http://schemas.microsoft.com/office/drawing/2014/main" id="{F8EA7739-F3F0-40FF-8FC4-3E05ACFD6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886" y="2504380"/>
            <a:ext cx="1854060" cy="1854060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378" y="685801"/>
            <a:ext cx="6952234" cy="1285344"/>
          </a:xfrm>
        </p:spPr>
        <p:txBody>
          <a:bodyPr>
            <a:normAutofit/>
          </a:bodyPr>
          <a:lstStyle/>
          <a:p>
            <a:r>
              <a:rPr lang="tr-TR" b="1" dirty="0"/>
              <a:t>GEÇEN YAZ SON SINIF ÖĞRENCİLERİMİZİ BÜYÜK BİR SEVİNÇ, GURUR VE BİRAZ DA AYRILIĞIN VERDİĞİ HÜZÜNLE MEZUN ETTİK.</a:t>
            </a:r>
          </a:p>
        </p:txBody>
      </p:sp>
      <p:pic>
        <p:nvPicPr>
          <p:cNvPr id="6" name="Grafik 5" descr="Dolgusuz Sırıtan Yüz">
            <a:extLst>
              <a:ext uri="{FF2B5EF4-FFF2-40B4-BE49-F238E27FC236}">
                <a16:creationId xmlns:a16="http://schemas.microsoft.com/office/drawing/2014/main" id="{881D437B-57B1-4A80-A279-47B0873C4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3886" y="4519307"/>
            <a:ext cx="1854060" cy="185406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628126E-4AB5-46CE-8202-5A895CF21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E13714C-A02D-4839-BBDA-0C39D99F6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664EA9-3F8D-48CE-B998-C3CD7DC83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EE868B0-0996-44D3-88FB-A67E7E254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F4ADDB5-6815-4FA7-9775-23B43B6D8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FB02412-43C8-4475-BB67-A0EF664306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Resim 8">
            <a:extLst>
              <a:ext uri="{FF2B5EF4-FFF2-40B4-BE49-F238E27FC236}">
                <a16:creationId xmlns:a16="http://schemas.microsoft.com/office/drawing/2014/main" id="{6DA4BABB-884B-4523-87B2-9185530E37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5802" y="1920613"/>
            <a:ext cx="6848809" cy="31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0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HAZIRLIKTA ÖĞRETİM SÜRESİ 1 YILDIR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1896035"/>
            <a:ext cx="10396165" cy="4045573"/>
          </a:xfrm>
        </p:spPr>
        <p:txBody>
          <a:bodyPr>
            <a:normAutofit fontScale="92500" lnSpcReduction="20000"/>
          </a:bodyPr>
          <a:lstStyle/>
          <a:p>
            <a:r>
              <a:rPr lang="tr-TR" sz="2800" b="1" dirty="0"/>
              <a:t>GÜZ DÖNEMİNDE 2 VİZE</a:t>
            </a:r>
          </a:p>
          <a:p>
            <a:r>
              <a:rPr lang="tr-TR" sz="2800" b="1" dirty="0"/>
              <a:t>BAHAR DÖNEMİNDE 2 VİZE</a:t>
            </a:r>
          </a:p>
          <a:p>
            <a:r>
              <a:rPr lang="tr-TR" sz="2800" b="1" dirty="0"/>
              <a:t>GEÇERLİ BİR MAZERETLE HERHANGİ BİR VİZE SINAVINA GİREMEYENLER FİNALDEN BİR HAFTA ÖNCE MAZERET SINAVINA GİRER.</a:t>
            </a:r>
          </a:p>
          <a:p>
            <a:r>
              <a:rPr lang="tr-TR" sz="2800" b="1" dirty="0"/>
              <a:t>BAHAR DÖNEMİNİN SONUNDA FİNAL SINAVI YAPILIR.</a:t>
            </a:r>
          </a:p>
          <a:p>
            <a:r>
              <a:rPr lang="tr-TR" sz="2800" b="1" dirty="0"/>
              <a:t>GENEL ORTALAMA ALINIR.</a:t>
            </a:r>
          </a:p>
          <a:p>
            <a:r>
              <a:rPr lang="tr-TR" sz="2800" b="1" dirty="0"/>
              <a:t>GENEL ORTALAMADA EN AZ 60 ALMAK GEREKİR.</a:t>
            </a:r>
          </a:p>
          <a:p>
            <a:r>
              <a:rPr lang="tr-TR" sz="2800" b="1" dirty="0"/>
              <a:t>ANCAK HEDEFİNİZ DAHA YÜKSEK OLMALI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413129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D3B552-45FD-4A8C-8656-BBAA996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87" y="484094"/>
            <a:ext cx="10019648" cy="5970493"/>
          </a:xfrm>
        </p:spPr>
        <p:txBody>
          <a:bodyPr>
            <a:noAutofit/>
          </a:bodyPr>
          <a:lstStyle/>
          <a:p>
            <a:r>
              <a:rPr lang="tr-TR" sz="2800" b="1" dirty="0"/>
              <a:t>GENEL ORTALAMADA 60’IN ALTINDA KALANLAR BÜTÜNLEME SINAVINA GİRER.</a:t>
            </a:r>
          </a:p>
          <a:p>
            <a:r>
              <a:rPr lang="tr-TR" sz="2800" b="1" dirty="0"/>
              <a:t>BÜTÜNLEMEYE YALNIZCA ZAYIF OLDUĞU DERSLERDEN DEĞİL, TÜM DERSLERDEN TEKRAR GİRER.</a:t>
            </a:r>
          </a:p>
          <a:p>
            <a:r>
              <a:rPr lang="tr-TR" sz="2800" b="1" dirty="0"/>
              <a:t>BÜTÜNLEME SINAVINDAN SONRA HESAPLANAN GENEL ORTALAMADA DA BAŞARILI OLMAK İÇİN PUANIN EN AZ 60 OLMASI GEREKİR.</a:t>
            </a:r>
          </a:p>
          <a:p>
            <a:r>
              <a:rPr lang="tr-TR" sz="2800" b="1" dirty="0"/>
              <a:t>BÜTÜNLEMEDE DE GEÇEMEYENLER BİR SONRAKİ MUAFİYET SINAVINA KATILABİLİRLER.</a:t>
            </a:r>
          </a:p>
          <a:p>
            <a:r>
              <a:rPr lang="tr-TR" sz="2800" b="1" dirty="0"/>
              <a:t>BİR SONRAKİ MUAFİYET SINAVINDA DA BAŞARILI OLAMAYANLAR HAZIRLIK SINIFINI İKİNCİ KEZ OKURLAR.</a:t>
            </a:r>
          </a:p>
          <a:p>
            <a:r>
              <a:rPr lang="tr-TR" sz="2800" b="1" dirty="0">
                <a:solidFill>
                  <a:schemeClr val="tx1"/>
                </a:solidFill>
              </a:rPr>
              <a:t>HAZIRLIK SINIFINI İKİNCİ KEZ TEKRAR EDİP BAŞARILI OLAMAYANLARIN İLİŞİĞİ, BÜTÜNLEME SINAVININ SONUÇLANDIRILMASINDAN SONRA KESİLİR. </a:t>
            </a:r>
          </a:p>
        </p:txBody>
      </p:sp>
    </p:spTree>
    <p:extLst>
      <p:ext uri="{BB962C8B-B14F-4D97-AF65-F5344CB8AC3E}">
        <p14:creationId xmlns:p14="http://schemas.microsoft.com/office/powerpoint/2010/main" val="325429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VİZE ORTALAMASI NASIL ALINIYOR? (ÖRNEK: 1. VİZE)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FCA8A334-E05C-4004-ABD3-1B1FC0260B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420021"/>
              </p:ext>
            </p:extLst>
          </p:nvPr>
        </p:nvGraphicFramePr>
        <p:xfrm>
          <a:off x="791788" y="1921790"/>
          <a:ext cx="11002422" cy="2998434"/>
        </p:xfrm>
        <a:graphic>
          <a:graphicData uri="http://schemas.openxmlformats.org/drawingml/2006/table">
            <a:tbl>
              <a:tblPr/>
              <a:tblGrid>
                <a:gridCol w="1511862">
                  <a:extLst>
                    <a:ext uri="{9D8B030D-6E8A-4147-A177-3AD203B41FA5}">
                      <a16:colId xmlns:a16="http://schemas.microsoft.com/office/drawing/2014/main" val="286287715"/>
                    </a:ext>
                  </a:extLst>
                </a:gridCol>
                <a:gridCol w="1284048">
                  <a:extLst>
                    <a:ext uri="{9D8B030D-6E8A-4147-A177-3AD203B41FA5}">
                      <a16:colId xmlns:a16="http://schemas.microsoft.com/office/drawing/2014/main" val="2604413558"/>
                    </a:ext>
                  </a:extLst>
                </a:gridCol>
                <a:gridCol w="1677545">
                  <a:extLst>
                    <a:ext uri="{9D8B030D-6E8A-4147-A177-3AD203B41FA5}">
                      <a16:colId xmlns:a16="http://schemas.microsoft.com/office/drawing/2014/main" val="2377446529"/>
                    </a:ext>
                  </a:extLst>
                </a:gridCol>
                <a:gridCol w="1009634">
                  <a:extLst>
                    <a:ext uri="{9D8B030D-6E8A-4147-A177-3AD203B41FA5}">
                      <a16:colId xmlns:a16="http://schemas.microsoft.com/office/drawing/2014/main" val="3768334273"/>
                    </a:ext>
                  </a:extLst>
                </a:gridCol>
                <a:gridCol w="851787">
                  <a:extLst>
                    <a:ext uri="{9D8B030D-6E8A-4147-A177-3AD203B41FA5}">
                      <a16:colId xmlns:a16="http://schemas.microsoft.com/office/drawing/2014/main" val="4035034051"/>
                    </a:ext>
                  </a:extLst>
                </a:gridCol>
                <a:gridCol w="933254">
                  <a:extLst>
                    <a:ext uri="{9D8B030D-6E8A-4147-A177-3AD203B41FA5}">
                      <a16:colId xmlns:a16="http://schemas.microsoft.com/office/drawing/2014/main" val="8405630"/>
                    </a:ext>
                  </a:extLst>
                </a:gridCol>
                <a:gridCol w="782424">
                  <a:extLst>
                    <a:ext uri="{9D8B030D-6E8A-4147-A177-3AD203B41FA5}">
                      <a16:colId xmlns:a16="http://schemas.microsoft.com/office/drawing/2014/main" val="3084143788"/>
                    </a:ext>
                  </a:extLst>
                </a:gridCol>
                <a:gridCol w="663366">
                  <a:extLst>
                    <a:ext uri="{9D8B030D-6E8A-4147-A177-3AD203B41FA5}">
                      <a16:colId xmlns:a16="http://schemas.microsoft.com/office/drawing/2014/main" val="2700107848"/>
                    </a:ext>
                  </a:extLst>
                </a:gridCol>
                <a:gridCol w="769508">
                  <a:extLst>
                    <a:ext uri="{9D8B030D-6E8A-4147-A177-3AD203B41FA5}">
                      <a16:colId xmlns:a16="http://schemas.microsoft.com/office/drawing/2014/main" val="2754965742"/>
                    </a:ext>
                  </a:extLst>
                </a:gridCol>
                <a:gridCol w="918392">
                  <a:extLst>
                    <a:ext uri="{9D8B030D-6E8A-4147-A177-3AD203B41FA5}">
                      <a16:colId xmlns:a16="http://schemas.microsoft.com/office/drawing/2014/main" val="3068855651"/>
                    </a:ext>
                  </a:extLst>
                </a:gridCol>
                <a:gridCol w="600602">
                  <a:extLst>
                    <a:ext uri="{9D8B030D-6E8A-4147-A177-3AD203B41FA5}">
                      <a16:colId xmlns:a16="http://schemas.microsoft.com/office/drawing/2014/main" val="3202829498"/>
                    </a:ext>
                  </a:extLst>
                </a:gridCol>
              </a:tblGrid>
              <a:tr h="712498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VİZE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VİZE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55593"/>
                  </a:ext>
                </a:extLst>
              </a:tr>
              <a:tr h="721654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Öğrenci 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Soyadı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MUHA-DESE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İSTİMA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KIRAAT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09616"/>
                  </a:ext>
                </a:extLst>
              </a:tr>
              <a:tr h="503570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..09999999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ŞEYMA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20759"/>
                  </a:ext>
                </a:extLst>
              </a:tr>
              <a:tr h="530356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..00099999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TÜMER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27597"/>
                  </a:ext>
                </a:extLst>
              </a:tr>
              <a:tr h="530356"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466637"/>
                  </a:ext>
                </a:extLst>
              </a:tr>
            </a:tbl>
          </a:graphicData>
        </a:graphic>
      </p:graphicFrame>
      <p:sp>
        <p:nvSpPr>
          <p:cNvPr id="8" name="Metin kutusu 7">
            <a:extLst>
              <a:ext uri="{FF2B5EF4-FFF2-40B4-BE49-F238E27FC236}">
                <a16:creationId xmlns:a16="http://schemas.microsoft.com/office/drawing/2014/main" id="{2B786AB3-5826-4FBF-A8D1-012D45EAD732}"/>
              </a:ext>
            </a:extLst>
          </p:cNvPr>
          <p:cNvSpPr txBox="1"/>
          <p:nvPr/>
        </p:nvSpPr>
        <p:spPr>
          <a:xfrm>
            <a:off x="1161144" y="4929651"/>
            <a:ext cx="8497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1 YIL İÇİNDE 4 VİZE YAPILIR VE VİZE SONUÇLARI TOPLANARAK AĞIRLIKLI ORTALAMASI ALINIR. </a:t>
            </a:r>
          </a:p>
          <a:p>
            <a:r>
              <a:rPr lang="tr-TR" b="1" dirty="0"/>
              <a:t>ÇIKAN SONUÇ VİZE ORTALAMASIDIR.</a:t>
            </a:r>
          </a:p>
        </p:txBody>
      </p:sp>
    </p:spTree>
    <p:extLst>
      <p:ext uri="{BB962C8B-B14F-4D97-AF65-F5344CB8AC3E}">
        <p14:creationId xmlns:p14="http://schemas.microsoft.com/office/powerpoint/2010/main" val="27195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/>
          <a:lstStyle/>
          <a:p>
            <a:r>
              <a:rPr lang="tr-TR" b="1" dirty="0"/>
              <a:t>VİZELERİN ORTALAMASI NASIL ALINIYOR?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6CFF4C8C-2865-4F4F-9B0E-27E4D4391A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926258"/>
              </p:ext>
            </p:extLst>
          </p:nvPr>
        </p:nvGraphicFramePr>
        <p:xfrm>
          <a:off x="963181" y="1772023"/>
          <a:ext cx="10278559" cy="3216836"/>
        </p:xfrm>
        <a:graphic>
          <a:graphicData uri="http://schemas.openxmlformats.org/drawingml/2006/table">
            <a:tbl>
              <a:tblPr/>
              <a:tblGrid>
                <a:gridCol w="1573029">
                  <a:extLst>
                    <a:ext uri="{9D8B030D-6E8A-4147-A177-3AD203B41FA5}">
                      <a16:colId xmlns:a16="http://schemas.microsoft.com/office/drawing/2014/main" val="3470780110"/>
                    </a:ext>
                  </a:extLst>
                </a:gridCol>
                <a:gridCol w="1335997">
                  <a:extLst>
                    <a:ext uri="{9D8B030D-6E8A-4147-A177-3AD203B41FA5}">
                      <a16:colId xmlns:a16="http://schemas.microsoft.com/office/drawing/2014/main" val="2597736238"/>
                    </a:ext>
                  </a:extLst>
                </a:gridCol>
                <a:gridCol w="1745416">
                  <a:extLst>
                    <a:ext uri="{9D8B030D-6E8A-4147-A177-3AD203B41FA5}">
                      <a16:colId xmlns:a16="http://schemas.microsoft.com/office/drawing/2014/main" val="3338604531"/>
                    </a:ext>
                  </a:extLst>
                </a:gridCol>
                <a:gridCol w="1050482">
                  <a:extLst>
                    <a:ext uri="{9D8B030D-6E8A-4147-A177-3AD203B41FA5}">
                      <a16:colId xmlns:a16="http://schemas.microsoft.com/office/drawing/2014/main" val="502737544"/>
                    </a:ext>
                  </a:extLst>
                </a:gridCol>
                <a:gridCol w="711095">
                  <a:extLst>
                    <a:ext uri="{9D8B030D-6E8A-4147-A177-3AD203B41FA5}">
                      <a16:colId xmlns:a16="http://schemas.microsoft.com/office/drawing/2014/main" val="3663360766"/>
                    </a:ext>
                  </a:extLst>
                </a:gridCol>
                <a:gridCol w="711095">
                  <a:extLst>
                    <a:ext uri="{9D8B030D-6E8A-4147-A177-3AD203B41FA5}">
                      <a16:colId xmlns:a16="http://schemas.microsoft.com/office/drawing/2014/main" val="1305443608"/>
                    </a:ext>
                  </a:extLst>
                </a:gridCol>
                <a:gridCol w="686060">
                  <a:extLst>
                    <a:ext uri="{9D8B030D-6E8A-4147-A177-3AD203B41FA5}">
                      <a16:colId xmlns:a16="http://schemas.microsoft.com/office/drawing/2014/main" val="3670401629"/>
                    </a:ext>
                  </a:extLst>
                </a:gridCol>
                <a:gridCol w="1258678">
                  <a:extLst>
                    <a:ext uri="{9D8B030D-6E8A-4147-A177-3AD203B41FA5}">
                      <a16:colId xmlns:a16="http://schemas.microsoft.com/office/drawing/2014/main" val="237500609"/>
                    </a:ext>
                  </a:extLst>
                </a:gridCol>
                <a:gridCol w="1206707">
                  <a:extLst>
                    <a:ext uri="{9D8B030D-6E8A-4147-A177-3AD203B41FA5}">
                      <a16:colId xmlns:a16="http://schemas.microsoft.com/office/drawing/2014/main" val="1761861086"/>
                    </a:ext>
                  </a:extLst>
                </a:gridCol>
              </a:tblGrid>
              <a:tr h="441090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VİZE PUANLARI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VİZELERİN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86778"/>
                  </a:ext>
                </a:extLst>
              </a:tr>
              <a:tr h="592575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Öğrenci 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Soyadı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VİZE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VİZE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VİZE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VİZE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ORTALA-MASI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038811"/>
                  </a:ext>
                </a:extLst>
              </a:tr>
              <a:tr h="1448022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..099999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ŞEYMA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FİNALE GİRMEYE HAK KAZANDI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939241"/>
                  </a:ext>
                </a:extLst>
              </a:tr>
              <a:tr h="735149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..009999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TÜMER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KALDI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140923"/>
                  </a:ext>
                </a:extLst>
              </a:tr>
            </a:tbl>
          </a:graphicData>
        </a:graphic>
      </p:graphicFrame>
      <p:sp>
        <p:nvSpPr>
          <p:cNvPr id="7" name="Metin kutusu 6">
            <a:extLst>
              <a:ext uri="{FF2B5EF4-FFF2-40B4-BE49-F238E27FC236}">
                <a16:creationId xmlns:a16="http://schemas.microsoft.com/office/drawing/2014/main" id="{9EED1E6A-CADF-4A96-9E04-94DFDC3795BB}"/>
              </a:ext>
            </a:extLst>
          </p:cNvPr>
          <p:cNvSpPr txBox="1"/>
          <p:nvPr/>
        </p:nvSpPr>
        <p:spPr>
          <a:xfrm>
            <a:off x="963181" y="5650878"/>
            <a:ext cx="9904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ŞEYMA final sınavına girebilir.</a:t>
            </a:r>
          </a:p>
          <a:p>
            <a:r>
              <a:rPr lang="tr-TR" b="1" dirty="0"/>
              <a:t>TÜMER final sınavına giremez. Vize ortalaması 50 ve üzerinde olsaydı girebilecekti. Tümer bir sonraki MUAFİYET sınavına girebilir.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6492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FİNAL SINAVINDA ORTALAMANIN HESAPLANMASI DA TIPKI VİZE SINAVINDA OLDUĞU GİBİDİR.</a:t>
            </a:r>
          </a:p>
        </p:txBody>
      </p:sp>
      <p:graphicFrame>
        <p:nvGraphicFramePr>
          <p:cNvPr id="8" name="İçerik Yer Tutucusu 5">
            <a:extLst>
              <a:ext uri="{FF2B5EF4-FFF2-40B4-BE49-F238E27FC236}">
                <a16:creationId xmlns:a16="http://schemas.microsoft.com/office/drawing/2014/main" id="{58ECA94D-99CB-45D8-B280-C040C862C9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730917"/>
              </p:ext>
            </p:extLst>
          </p:nvPr>
        </p:nvGraphicFramePr>
        <p:xfrm>
          <a:off x="791788" y="1921790"/>
          <a:ext cx="11002422" cy="3332135"/>
        </p:xfrm>
        <a:graphic>
          <a:graphicData uri="http://schemas.openxmlformats.org/drawingml/2006/table">
            <a:tbl>
              <a:tblPr/>
              <a:tblGrid>
                <a:gridCol w="1511862">
                  <a:extLst>
                    <a:ext uri="{9D8B030D-6E8A-4147-A177-3AD203B41FA5}">
                      <a16:colId xmlns:a16="http://schemas.microsoft.com/office/drawing/2014/main" val="286287715"/>
                    </a:ext>
                  </a:extLst>
                </a:gridCol>
                <a:gridCol w="1284048">
                  <a:extLst>
                    <a:ext uri="{9D8B030D-6E8A-4147-A177-3AD203B41FA5}">
                      <a16:colId xmlns:a16="http://schemas.microsoft.com/office/drawing/2014/main" val="2604413558"/>
                    </a:ext>
                  </a:extLst>
                </a:gridCol>
                <a:gridCol w="1677545">
                  <a:extLst>
                    <a:ext uri="{9D8B030D-6E8A-4147-A177-3AD203B41FA5}">
                      <a16:colId xmlns:a16="http://schemas.microsoft.com/office/drawing/2014/main" val="2377446529"/>
                    </a:ext>
                  </a:extLst>
                </a:gridCol>
                <a:gridCol w="1009634">
                  <a:extLst>
                    <a:ext uri="{9D8B030D-6E8A-4147-A177-3AD203B41FA5}">
                      <a16:colId xmlns:a16="http://schemas.microsoft.com/office/drawing/2014/main" val="3768334273"/>
                    </a:ext>
                  </a:extLst>
                </a:gridCol>
                <a:gridCol w="683445">
                  <a:extLst>
                    <a:ext uri="{9D8B030D-6E8A-4147-A177-3AD203B41FA5}">
                      <a16:colId xmlns:a16="http://schemas.microsoft.com/office/drawing/2014/main" val="4035034051"/>
                    </a:ext>
                  </a:extLst>
                </a:gridCol>
                <a:gridCol w="683445">
                  <a:extLst>
                    <a:ext uri="{9D8B030D-6E8A-4147-A177-3AD203B41FA5}">
                      <a16:colId xmlns:a16="http://schemas.microsoft.com/office/drawing/2014/main" val="8405630"/>
                    </a:ext>
                  </a:extLst>
                </a:gridCol>
                <a:gridCol w="795223">
                  <a:extLst>
                    <a:ext uri="{9D8B030D-6E8A-4147-A177-3AD203B41FA5}">
                      <a16:colId xmlns:a16="http://schemas.microsoft.com/office/drawing/2014/main" val="3084143788"/>
                    </a:ext>
                  </a:extLst>
                </a:gridCol>
                <a:gridCol w="1068718">
                  <a:extLst>
                    <a:ext uri="{9D8B030D-6E8A-4147-A177-3AD203B41FA5}">
                      <a16:colId xmlns:a16="http://schemas.microsoft.com/office/drawing/2014/main" val="2700107848"/>
                    </a:ext>
                  </a:extLst>
                </a:gridCol>
                <a:gridCol w="1149429">
                  <a:extLst>
                    <a:ext uri="{9D8B030D-6E8A-4147-A177-3AD203B41FA5}">
                      <a16:colId xmlns:a16="http://schemas.microsoft.com/office/drawing/2014/main" val="2754965742"/>
                    </a:ext>
                  </a:extLst>
                </a:gridCol>
                <a:gridCol w="845564">
                  <a:extLst>
                    <a:ext uri="{9D8B030D-6E8A-4147-A177-3AD203B41FA5}">
                      <a16:colId xmlns:a16="http://schemas.microsoft.com/office/drawing/2014/main" val="3068855651"/>
                    </a:ext>
                  </a:extLst>
                </a:gridCol>
                <a:gridCol w="293509">
                  <a:extLst>
                    <a:ext uri="{9D8B030D-6E8A-4147-A177-3AD203B41FA5}">
                      <a16:colId xmlns:a16="http://schemas.microsoft.com/office/drawing/2014/main" val="3202829498"/>
                    </a:ext>
                  </a:extLst>
                </a:gridCol>
              </a:tblGrid>
              <a:tr h="712498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55593"/>
                  </a:ext>
                </a:extLst>
              </a:tr>
              <a:tr h="1055355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Öğrenci 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Soyadı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MUHA-DESE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İSTİ-MA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KIRAAT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609616"/>
                  </a:ext>
                </a:extLst>
              </a:tr>
              <a:tr h="503570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..09999999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ŞEYMA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920759"/>
                  </a:ext>
                </a:extLst>
              </a:tr>
              <a:tr h="530356"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..00099999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TÜMER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Arial" panose="020B0604020202020204" pitchFamily="34" charset="0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27597"/>
                  </a:ext>
                </a:extLst>
              </a:tr>
              <a:tr h="530356"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466637"/>
                  </a:ext>
                </a:extLst>
              </a:tr>
            </a:tbl>
          </a:graphicData>
        </a:graphic>
      </p:graphicFrame>
      <p:sp>
        <p:nvSpPr>
          <p:cNvPr id="9" name="Metin kutusu 8">
            <a:extLst>
              <a:ext uri="{FF2B5EF4-FFF2-40B4-BE49-F238E27FC236}">
                <a16:creationId xmlns:a16="http://schemas.microsoft.com/office/drawing/2014/main" id="{7FF86373-AF93-4101-B865-D956A87254DE}"/>
              </a:ext>
            </a:extLst>
          </p:cNvPr>
          <p:cNvSpPr txBox="1"/>
          <p:nvPr/>
        </p:nvSpPr>
        <p:spPr>
          <a:xfrm>
            <a:off x="963181" y="5427295"/>
            <a:ext cx="8497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BİR ÖĞRENCİNİN GENEL ORTALAMASININ HESAPLANABİLMESİ İÇİN</a:t>
            </a:r>
          </a:p>
          <a:p>
            <a:r>
              <a:rPr lang="tr-TR" b="1" dirty="0"/>
              <a:t>FİNAL ORTALAMASININ EN AZ 50 OLMASI GEREKİR.</a:t>
            </a:r>
          </a:p>
        </p:txBody>
      </p:sp>
    </p:spTree>
    <p:extLst>
      <p:ext uri="{BB962C8B-B14F-4D97-AF65-F5344CB8AC3E}">
        <p14:creationId xmlns:p14="http://schemas.microsoft.com/office/powerpoint/2010/main" val="250125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A02BBD9-6E1B-482F-9E57-AEF2A2C2B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88" y="264956"/>
            <a:ext cx="8534400" cy="1507067"/>
          </a:xfrm>
        </p:spPr>
        <p:txBody>
          <a:bodyPr>
            <a:normAutofit/>
          </a:bodyPr>
          <a:lstStyle/>
          <a:p>
            <a:r>
              <a:rPr lang="tr-TR" b="1" dirty="0"/>
              <a:t>Genel ortalamanın hesaplanması</a:t>
            </a:r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3E3D7574-8F40-4150-9961-03B8F945D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680537"/>
              </p:ext>
            </p:extLst>
          </p:nvPr>
        </p:nvGraphicFramePr>
        <p:xfrm>
          <a:off x="791788" y="1342185"/>
          <a:ext cx="10423061" cy="3529490"/>
        </p:xfrm>
        <a:graphic>
          <a:graphicData uri="http://schemas.openxmlformats.org/drawingml/2006/table">
            <a:tbl>
              <a:tblPr/>
              <a:tblGrid>
                <a:gridCol w="1163853">
                  <a:extLst>
                    <a:ext uri="{9D8B030D-6E8A-4147-A177-3AD203B41FA5}">
                      <a16:colId xmlns:a16="http://schemas.microsoft.com/office/drawing/2014/main" val="1381535611"/>
                    </a:ext>
                  </a:extLst>
                </a:gridCol>
                <a:gridCol w="1520519">
                  <a:extLst>
                    <a:ext uri="{9D8B030D-6E8A-4147-A177-3AD203B41FA5}">
                      <a16:colId xmlns:a16="http://schemas.microsoft.com/office/drawing/2014/main" val="359848804"/>
                    </a:ext>
                  </a:extLst>
                </a:gridCol>
                <a:gridCol w="919820">
                  <a:extLst>
                    <a:ext uri="{9D8B030D-6E8A-4147-A177-3AD203B41FA5}">
                      <a16:colId xmlns:a16="http://schemas.microsoft.com/office/drawing/2014/main" val="4003191682"/>
                    </a:ext>
                  </a:extLst>
                </a:gridCol>
                <a:gridCol w="619470">
                  <a:extLst>
                    <a:ext uri="{9D8B030D-6E8A-4147-A177-3AD203B41FA5}">
                      <a16:colId xmlns:a16="http://schemas.microsoft.com/office/drawing/2014/main" val="3101689204"/>
                    </a:ext>
                  </a:extLst>
                </a:gridCol>
                <a:gridCol w="216426">
                  <a:extLst>
                    <a:ext uri="{9D8B030D-6E8A-4147-A177-3AD203B41FA5}">
                      <a16:colId xmlns:a16="http://schemas.microsoft.com/office/drawing/2014/main" val="3109846342"/>
                    </a:ext>
                  </a:extLst>
                </a:gridCol>
                <a:gridCol w="403044">
                  <a:extLst>
                    <a:ext uri="{9D8B030D-6E8A-4147-A177-3AD203B41FA5}">
                      <a16:colId xmlns:a16="http://schemas.microsoft.com/office/drawing/2014/main" val="1163797555"/>
                    </a:ext>
                  </a:extLst>
                </a:gridCol>
                <a:gridCol w="181418">
                  <a:extLst>
                    <a:ext uri="{9D8B030D-6E8A-4147-A177-3AD203B41FA5}">
                      <a16:colId xmlns:a16="http://schemas.microsoft.com/office/drawing/2014/main" val="183244840"/>
                    </a:ext>
                  </a:extLst>
                </a:gridCol>
                <a:gridCol w="311343">
                  <a:extLst>
                    <a:ext uri="{9D8B030D-6E8A-4147-A177-3AD203B41FA5}">
                      <a16:colId xmlns:a16="http://schemas.microsoft.com/office/drawing/2014/main" val="2849991783"/>
                    </a:ext>
                  </a:extLst>
                </a:gridCol>
                <a:gridCol w="376814">
                  <a:extLst>
                    <a:ext uri="{9D8B030D-6E8A-4147-A177-3AD203B41FA5}">
                      <a16:colId xmlns:a16="http://schemas.microsoft.com/office/drawing/2014/main" val="3039267845"/>
                    </a:ext>
                  </a:extLst>
                </a:gridCol>
                <a:gridCol w="659876">
                  <a:extLst>
                    <a:ext uri="{9D8B030D-6E8A-4147-A177-3AD203B41FA5}">
                      <a16:colId xmlns:a16="http://schemas.microsoft.com/office/drawing/2014/main" val="364892842"/>
                    </a:ext>
                  </a:extLst>
                </a:gridCol>
                <a:gridCol w="164707">
                  <a:extLst>
                    <a:ext uri="{9D8B030D-6E8A-4147-A177-3AD203B41FA5}">
                      <a16:colId xmlns:a16="http://schemas.microsoft.com/office/drawing/2014/main" val="533763131"/>
                    </a:ext>
                  </a:extLst>
                </a:gridCol>
                <a:gridCol w="655425">
                  <a:extLst>
                    <a:ext uri="{9D8B030D-6E8A-4147-A177-3AD203B41FA5}">
                      <a16:colId xmlns:a16="http://schemas.microsoft.com/office/drawing/2014/main" val="1775329679"/>
                    </a:ext>
                  </a:extLst>
                </a:gridCol>
                <a:gridCol w="395798">
                  <a:extLst>
                    <a:ext uri="{9D8B030D-6E8A-4147-A177-3AD203B41FA5}">
                      <a16:colId xmlns:a16="http://schemas.microsoft.com/office/drawing/2014/main" val="316725279"/>
                    </a:ext>
                  </a:extLst>
                </a:gridCol>
                <a:gridCol w="488067">
                  <a:extLst>
                    <a:ext uri="{9D8B030D-6E8A-4147-A177-3AD203B41FA5}">
                      <a16:colId xmlns:a16="http://schemas.microsoft.com/office/drawing/2014/main" val="2857379280"/>
                    </a:ext>
                  </a:extLst>
                </a:gridCol>
                <a:gridCol w="803533">
                  <a:extLst>
                    <a:ext uri="{9D8B030D-6E8A-4147-A177-3AD203B41FA5}">
                      <a16:colId xmlns:a16="http://schemas.microsoft.com/office/drawing/2014/main" val="4154512420"/>
                    </a:ext>
                  </a:extLst>
                </a:gridCol>
                <a:gridCol w="740829">
                  <a:extLst>
                    <a:ext uri="{9D8B030D-6E8A-4147-A177-3AD203B41FA5}">
                      <a16:colId xmlns:a16="http://schemas.microsoft.com/office/drawing/2014/main" val="663159980"/>
                    </a:ext>
                  </a:extLst>
                </a:gridCol>
                <a:gridCol w="802119">
                  <a:extLst>
                    <a:ext uri="{9D8B030D-6E8A-4147-A177-3AD203B41FA5}">
                      <a16:colId xmlns:a16="http://schemas.microsoft.com/office/drawing/2014/main" val="151762665"/>
                    </a:ext>
                  </a:extLst>
                </a:gridCol>
              </a:tblGrid>
              <a:tr h="373607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304872"/>
                  </a:ext>
                </a:extLst>
              </a:tr>
              <a:tr h="725238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VİZELERİN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 NOTLARI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GE-NEL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415116"/>
                  </a:ext>
                </a:extLst>
              </a:tr>
              <a:tr h="584585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Soyadı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MUHA-DESE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İSTİMA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İSTİ-MA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KIRAAT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KI-RAAT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SARF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643890"/>
                  </a:ext>
                </a:extLst>
              </a:tr>
              <a:tr h="395584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ŞEYMA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GEÇTİ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49977"/>
                  </a:ext>
                </a:extLst>
              </a:tr>
              <a:tr h="72523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GALİP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65,448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BÜT'E KALDI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503836"/>
                  </a:ext>
                </a:extLst>
              </a:tr>
              <a:tr h="72523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VAHAP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59,044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BÜT'E KALDI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109395"/>
                  </a:ext>
                </a:extLst>
              </a:tr>
            </a:tbl>
          </a:graphicData>
        </a:graphic>
      </p:graphicFrame>
      <p:sp>
        <p:nvSpPr>
          <p:cNvPr id="9" name="Metin kutusu 8">
            <a:extLst>
              <a:ext uri="{FF2B5EF4-FFF2-40B4-BE49-F238E27FC236}">
                <a16:creationId xmlns:a16="http://schemas.microsoft.com/office/drawing/2014/main" id="{7FF86373-AF93-4101-B865-D956A87254DE}"/>
              </a:ext>
            </a:extLst>
          </p:cNvPr>
          <p:cNvSpPr txBox="1"/>
          <p:nvPr/>
        </p:nvSpPr>
        <p:spPr>
          <a:xfrm>
            <a:off x="828349" y="5932674"/>
            <a:ext cx="8497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BİR ÖĞRENCİNİN GENEL ORTALAMASININ EN AZ 60 OLMASI GEREKİR.</a:t>
            </a:r>
          </a:p>
        </p:txBody>
      </p:sp>
    </p:spTree>
    <p:extLst>
      <p:ext uri="{BB962C8B-B14F-4D97-AF65-F5344CB8AC3E}">
        <p14:creationId xmlns:p14="http://schemas.microsoft.com/office/powerpoint/2010/main" val="392272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3E3D7574-8F40-4150-9961-03B8F945D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033037"/>
              </p:ext>
            </p:extLst>
          </p:nvPr>
        </p:nvGraphicFramePr>
        <p:xfrm>
          <a:off x="576635" y="373998"/>
          <a:ext cx="10423061" cy="3231810"/>
        </p:xfrm>
        <a:graphic>
          <a:graphicData uri="http://schemas.openxmlformats.org/drawingml/2006/table">
            <a:tbl>
              <a:tblPr/>
              <a:tblGrid>
                <a:gridCol w="1163853">
                  <a:extLst>
                    <a:ext uri="{9D8B030D-6E8A-4147-A177-3AD203B41FA5}">
                      <a16:colId xmlns:a16="http://schemas.microsoft.com/office/drawing/2014/main" val="1381535611"/>
                    </a:ext>
                  </a:extLst>
                </a:gridCol>
                <a:gridCol w="1520519">
                  <a:extLst>
                    <a:ext uri="{9D8B030D-6E8A-4147-A177-3AD203B41FA5}">
                      <a16:colId xmlns:a16="http://schemas.microsoft.com/office/drawing/2014/main" val="359848804"/>
                    </a:ext>
                  </a:extLst>
                </a:gridCol>
                <a:gridCol w="698251">
                  <a:extLst>
                    <a:ext uri="{9D8B030D-6E8A-4147-A177-3AD203B41FA5}">
                      <a16:colId xmlns:a16="http://schemas.microsoft.com/office/drawing/2014/main" val="4003191682"/>
                    </a:ext>
                  </a:extLst>
                </a:gridCol>
                <a:gridCol w="841039">
                  <a:extLst>
                    <a:ext uri="{9D8B030D-6E8A-4147-A177-3AD203B41FA5}">
                      <a16:colId xmlns:a16="http://schemas.microsoft.com/office/drawing/2014/main" val="3101689204"/>
                    </a:ext>
                  </a:extLst>
                </a:gridCol>
                <a:gridCol w="619470">
                  <a:extLst>
                    <a:ext uri="{9D8B030D-6E8A-4147-A177-3AD203B41FA5}">
                      <a16:colId xmlns:a16="http://schemas.microsoft.com/office/drawing/2014/main" val="3109846342"/>
                    </a:ext>
                  </a:extLst>
                </a:gridCol>
                <a:gridCol w="492761">
                  <a:extLst>
                    <a:ext uri="{9D8B030D-6E8A-4147-A177-3AD203B41FA5}">
                      <a16:colId xmlns:a16="http://schemas.microsoft.com/office/drawing/2014/main" val="183244840"/>
                    </a:ext>
                  </a:extLst>
                </a:gridCol>
                <a:gridCol w="507126">
                  <a:extLst>
                    <a:ext uri="{9D8B030D-6E8A-4147-A177-3AD203B41FA5}">
                      <a16:colId xmlns:a16="http://schemas.microsoft.com/office/drawing/2014/main" val="3039267845"/>
                    </a:ext>
                  </a:extLst>
                </a:gridCol>
                <a:gridCol w="694271">
                  <a:extLst>
                    <a:ext uri="{9D8B030D-6E8A-4147-A177-3AD203B41FA5}">
                      <a16:colId xmlns:a16="http://schemas.microsoft.com/office/drawing/2014/main" val="3637298533"/>
                    </a:ext>
                  </a:extLst>
                </a:gridCol>
                <a:gridCol w="691469">
                  <a:extLst>
                    <a:ext uri="{9D8B030D-6E8A-4147-A177-3AD203B41FA5}">
                      <a16:colId xmlns:a16="http://schemas.microsoft.com/office/drawing/2014/main" val="1775329679"/>
                    </a:ext>
                  </a:extLst>
                </a:gridCol>
                <a:gridCol w="359754">
                  <a:extLst>
                    <a:ext uri="{9D8B030D-6E8A-4147-A177-3AD203B41FA5}">
                      <a16:colId xmlns:a16="http://schemas.microsoft.com/office/drawing/2014/main" val="3982712720"/>
                    </a:ext>
                  </a:extLst>
                </a:gridCol>
                <a:gridCol w="488067">
                  <a:extLst>
                    <a:ext uri="{9D8B030D-6E8A-4147-A177-3AD203B41FA5}">
                      <a16:colId xmlns:a16="http://schemas.microsoft.com/office/drawing/2014/main" val="2857379280"/>
                    </a:ext>
                  </a:extLst>
                </a:gridCol>
                <a:gridCol w="544383">
                  <a:extLst>
                    <a:ext uri="{9D8B030D-6E8A-4147-A177-3AD203B41FA5}">
                      <a16:colId xmlns:a16="http://schemas.microsoft.com/office/drawing/2014/main" val="4154512420"/>
                    </a:ext>
                  </a:extLst>
                </a:gridCol>
                <a:gridCol w="901049">
                  <a:extLst>
                    <a:ext uri="{9D8B030D-6E8A-4147-A177-3AD203B41FA5}">
                      <a16:colId xmlns:a16="http://schemas.microsoft.com/office/drawing/2014/main" val="663159980"/>
                    </a:ext>
                  </a:extLst>
                </a:gridCol>
                <a:gridCol w="901049">
                  <a:extLst>
                    <a:ext uri="{9D8B030D-6E8A-4147-A177-3AD203B41FA5}">
                      <a16:colId xmlns:a16="http://schemas.microsoft.com/office/drawing/2014/main" val="151762665"/>
                    </a:ext>
                  </a:extLst>
                </a:gridCol>
              </a:tblGrid>
              <a:tr h="237565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304872"/>
                  </a:ext>
                </a:extLst>
              </a:tr>
              <a:tr h="467932"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VİZELERİN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 NOTLARI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FİNAL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415116"/>
                  </a:ext>
                </a:extLst>
              </a:tr>
              <a:tr h="928665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Soyadı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MUHA-DESE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İSTİ-MA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KIRAAT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İMLA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SARF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NAHİV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ORT.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643890"/>
                  </a:ext>
                </a:extLst>
              </a:tr>
              <a:tr h="242929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ŞEYMA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GEÇTİ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49977"/>
                  </a:ext>
                </a:extLst>
              </a:tr>
              <a:tr h="467932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GALİP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65,448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BÜT'E KALDI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503836"/>
                  </a:ext>
                </a:extLst>
              </a:tr>
              <a:tr h="467932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VAHAP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59,044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BÜT'E KALDI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109395"/>
                  </a:ext>
                </a:extLst>
              </a:tr>
            </a:tbl>
          </a:graphicData>
        </a:graphic>
      </p:graphicFrame>
      <p:sp>
        <p:nvSpPr>
          <p:cNvPr id="9" name="Metin kutusu 8">
            <a:extLst>
              <a:ext uri="{FF2B5EF4-FFF2-40B4-BE49-F238E27FC236}">
                <a16:creationId xmlns:a16="http://schemas.microsoft.com/office/drawing/2014/main" id="{7FF86373-AF93-4101-B865-D956A87254DE}"/>
              </a:ext>
            </a:extLst>
          </p:cNvPr>
          <p:cNvSpPr txBox="1"/>
          <p:nvPr/>
        </p:nvSpPr>
        <p:spPr>
          <a:xfrm>
            <a:off x="576635" y="4175678"/>
            <a:ext cx="104230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ŞEYMA hazırlık sınıfını geçti.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/>
              <a:t>GALİP’in</a:t>
            </a:r>
            <a:r>
              <a:rPr lang="tr-TR" b="1" dirty="0"/>
              <a:t> final ortalaması 50'nin altında olduğundan Hazırlık Sınıfını geçemedi. BÜTÜNLEME SINAVINA GİRECEK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err="1"/>
              <a:t>VAHAP'ın</a:t>
            </a:r>
            <a:r>
              <a:rPr lang="tr-TR" b="1" dirty="0"/>
              <a:t> genel ortalaması 60'ın altında kaldığından Hazırlığı geçemedi. BÜTÜNLEME SINAVINA GİRECEK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BÜTÜNLEME SINAV NOTUNUN ETKİSİ DE TIPKI FİNAL SINAV NOTUNUN ETKİSİ GİBİDİR.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/>
              <a:t>ÖZETLE: Ortalamalarda: BARAJ 50; GEÇME NOTU 60’TIR.</a:t>
            </a:r>
          </a:p>
        </p:txBody>
      </p:sp>
    </p:spTree>
    <p:extLst>
      <p:ext uri="{BB962C8B-B14F-4D97-AF65-F5344CB8AC3E}">
        <p14:creationId xmlns:p14="http://schemas.microsoft.com/office/powerpoint/2010/main" val="29980704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902</Words>
  <Application>Microsoft Office PowerPoint</Application>
  <PresentationFormat>Geniş ekran</PresentationFormat>
  <Paragraphs>290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Dilim</vt:lpstr>
      <vt:lpstr>ORYANTASYON PROGRAMIMIZA HOŞ GELDİNİZ.</vt:lpstr>
      <vt:lpstr>SİZLERİ FAKÜLTEMİZDE GÖRMEKTEN MUTLUYUZ. </vt:lpstr>
      <vt:lpstr>HAZIRLIKTA ÖĞRETİM SÜRESİ 1 YILDIR</vt:lpstr>
      <vt:lpstr>PowerPoint Sunusu</vt:lpstr>
      <vt:lpstr>VİZE ORTALAMASI NASIL ALINIYOR? (ÖRNEK: 1. VİZE)</vt:lpstr>
      <vt:lpstr>VİZELERİN ORTALAMASI NASIL ALINIYOR?</vt:lpstr>
      <vt:lpstr>FİNAL SINAVINDA ORTALAMANIN HESAPLANMASI DA TIPKI VİZE SINAVINDA OLDUĞU GİBİDİR.</vt:lpstr>
      <vt:lpstr>Genel ortalamanın hesaplanması</vt:lpstr>
      <vt:lpstr>PowerPoint Sunusu</vt:lpstr>
      <vt:lpstr>Geçen yıllardan öğrendiklerimiz: başarısızlık mazeretleri</vt:lpstr>
      <vt:lpstr>Geçen yıllardan öğrendiklerimiz: başarısızlık mazeretleri</vt:lpstr>
      <vt:lpstr>Geçen yıllardan öğrendiklerimiz: başarısızlık mazeretleri</vt:lpstr>
      <vt:lpstr>Geçen yıllardan öğrendiklerimiz: başarısızlık mazeretleri</vt:lpstr>
      <vt:lpstr>Geçen yıllardan öğrendiklerimiz: başarısızlık mazeretleri</vt:lpstr>
      <vt:lpstr>Geçen yıllardan öğrendiklerimiz: başarısızlık mazeretleri</vt:lpstr>
      <vt:lpstr>BAŞARININ ANAHTARI</vt:lpstr>
      <vt:lpstr>Hakkını ara, hakkından fazlasını isteme</vt:lpstr>
      <vt:lpstr>BAŞARILAR DİLERİM.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ORYANTASYON PROGRAMIMIZA HOŞ GELDİNİZ.</dc:title>
  <dc:creator>A K</dc:creator>
  <cp:lastModifiedBy>A K</cp:lastModifiedBy>
  <cp:revision>19</cp:revision>
  <dcterms:created xsi:type="dcterms:W3CDTF">2018-09-28T02:54:39Z</dcterms:created>
  <dcterms:modified xsi:type="dcterms:W3CDTF">2021-10-20T23:47:59Z</dcterms:modified>
</cp:coreProperties>
</file>